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5" r:id="rId7"/>
    <p:sldId id="269" r:id="rId8"/>
    <p:sldId id="266" r:id="rId9"/>
    <p:sldId id="278" r:id="rId10"/>
    <p:sldId id="271" r:id="rId11"/>
    <p:sldId id="270" r:id="rId12"/>
    <p:sldId id="273" r:id="rId13"/>
    <p:sldId id="275" r:id="rId14"/>
    <p:sldId id="277" r:id="rId15"/>
    <p:sldId id="272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82" autoAdjust="0"/>
    <p:restoredTop sz="91667" autoAdjust="0"/>
  </p:normalViewPr>
  <p:slideViewPr>
    <p:cSldViewPr snapToGrid="0">
      <p:cViewPr varScale="1">
        <p:scale>
          <a:sx n="47" d="100"/>
          <a:sy n="47" d="100"/>
        </p:scale>
        <p:origin x="50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46E84-4F7C-4924-B008-A99756B00EC5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F8C92-1421-4828-BE70-2EB0E232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3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3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35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4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02DB0-C266-41A2-9DAF-7FC72BE3A9D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0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4.svg"/><Relationship Id="rId7" Type="http://schemas.openxmlformats.org/officeDocument/2006/relationships/image" Target="../media/image10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b="15592"/>
          <a:stretch/>
        </p:blipFill>
        <p:spPr>
          <a:xfrm>
            <a:off x="4721" y="0"/>
            <a:ext cx="12191995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4711" y="3043779"/>
            <a:ext cx="12191995" cy="2965842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839677"/>
            <a:ext cx="9181321" cy="995535"/>
          </a:xfrm>
        </p:spPr>
        <p:txBody>
          <a:bodyPr vert="horz" lIns="68580" tIns="34290" rIns="68580" bIns="34290" rtlCol="0" anchor="ctr">
            <a:no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 BOSCO INSTITUTE OF TECHNOLOGY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" y="3481201"/>
            <a:ext cx="12191995" cy="57526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21" y="5942769"/>
            <a:ext cx="12191995" cy="66852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49" y="1066483"/>
            <a:ext cx="1625972" cy="8657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7140" y="1567538"/>
            <a:ext cx="82846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Science and Engineering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861" y="2998674"/>
            <a:ext cx="101036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PROJECT ON EMAIL SPAM BASED DETECTION USING DATA SCIENCE </a:t>
            </a:r>
          </a:p>
          <a:p>
            <a:pPr algn="ctr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in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Vtricks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861" y="4258173"/>
            <a:ext cx="10707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by:-					         Under the Guidance of:- </a:t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Umme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Athiya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Prof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Chaithra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S</a:t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USN: 1DB16IS051		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Dept. ISE , DBIT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443" y="3389218"/>
            <a:ext cx="1308100" cy="90678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09" y="5413393"/>
            <a:ext cx="1921961" cy="14087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14" y="5454798"/>
            <a:ext cx="1924590" cy="13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7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871" y="408528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814" y="1504227"/>
            <a:ext cx="111360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1628" y="1177969"/>
            <a:ext cx="116803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Multinomial NB:-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Probabilistic classifier that calculates a set of probabilities.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counting the frequency &amp; combination of values in given dataset.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Represented as a vector of feature values.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Fig 4:- Multinomial NB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Fig 5: Application of Multinomial NB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1" y="3099164"/>
            <a:ext cx="5549539" cy="2739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72" y="3099163"/>
            <a:ext cx="5759614" cy="27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814" y="1504227"/>
            <a:ext cx="111360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871" y="1286722"/>
            <a:ext cx="10972800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Description:-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of credit card clients data set are used which are available from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Fig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Dataset Summary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620337"/>
              </p:ext>
            </p:extLst>
          </p:nvPr>
        </p:nvGraphicFramePr>
        <p:xfrm>
          <a:off x="1509485" y="2677885"/>
          <a:ext cx="9185728" cy="318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2864"/>
                <a:gridCol w="4592864"/>
              </a:tblGrid>
              <a:tr h="2595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8870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a]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Dataset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Rows – 5572 &amp; columns – 2.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8870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b] Target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Ham(1)- 4825, Spam(0)-747.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8870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c]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Top 10 Spam words 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call, free, txt,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u, mobile, text, stop, claim, reply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d]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10 Ham words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It, get, ok, go, got, know,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like.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652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814" y="1504227"/>
            <a:ext cx="111360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871" y="1286722"/>
            <a:ext cx="10972800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Results:-</a:t>
            </a:r>
          </a:p>
          <a:p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Fig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Various Algorithm Result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888877"/>
              </p:ext>
            </p:extLst>
          </p:nvPr>
        </p:nvGraphicFramePr>
        <p:xfrm>
          <a:off x="762005" y="1787555"/>
          <a:ext cx="11010894" cy="4129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93"/>
                <a:gridCol w="2402376"/>
                <a:gridCol w="1544386"/>
                <a:gridCol w="1696918"/>
                <a:gridCol w="1582518"/>
                <a:gridCol w="1620652"/>
                <a:gridCol w="1420451"/>
              </a:tblGrid>
              <a:tr h="1077384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 NO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</a:p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Confusion</a:t>
                      </a:r>
                      <a:r>
                        <a:rPr lang="en-US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Matrix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 score</a:t>
                      </a:r>
                    </a:p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  <a:p>
                      <a:r>
                        <a:rPr 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07738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96.3212%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[ 1915    47]</a:t>
                      </a:r>
                    </a:p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35  232]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0.98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0.85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0.87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07738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Multinomial</a:t>
                      </a:r>
                      <a:r>
                        <a:rPr lang="en-US" sz="20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NB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93.591%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[ 889      64]</a:t>
                      </a:r>
                    </a:p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[ 155        7]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0.54085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0.66348                  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0.8580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89776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97.219%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[ 953        0]</a:t>
                      </a:r>
                    </a:p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88      74]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1.00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0.63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0.46  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130628" y="4232366"/>
            <a:ext cx="620486" cy="62131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871" y="194174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814" y="1504227"/>
            <a:ext cx="111360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871" y="1286722"/>
            <a:ext cx="10972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Fig 8: Spam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Non Spam 				         Fig 9:- Doughnut Chart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 10:- Ham &amp; Spam Message Length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0" y="3841267"/>
            <a:ext cx="9437914" cy="2592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76" y="1119959"/>
            <a:ext cx="4396740" cy="2237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7" y="1119960"/>
            <a:ext cx="5173980" cy="22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93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0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871" y="350519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814" y="1504227"/>
            <a:ext cx="111360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871" y="1286722"/>
            <a:ext cx="10972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	       Fig 11: Spam Word Cloud			          Fig 12: Ham Word Cloud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Fig 13: Line Graph				   Fig 14: Bar Graph(Desktop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Mobile)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1" y="1286723"/>
            <a:ext cx="5421086" cy="2135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12" y="1275291"/>
            <a:ext cx="5306801" cy="2147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1" y="3920273"/>
            <a:ext cx="5421086" cy="2416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11" y="3901452"/>
            <a:ext cx="5306802" cy="243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36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814" y="1504227"/>
            <a:ext cx="111360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871" y="1273659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machine learning techniques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email spam detection are:-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a) We are able to classify the emails as spam or non spam.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uses Decision Tree, K Neighbor Classifier and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andom Forest and Multinomial Naïve Bayes.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classifier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employed here is Multinomial Naïve Bayes.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61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556" y="1487898"/>
            <a:ext cx="111360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Methods for Spam Email Classification by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Elseuofi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 2017, IEEE 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 Spam Detection on Extreme Learning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by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Yilmaz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kaya 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&amp;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Omer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2013, IEEE.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64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1686" y="2932149"/>
            <a:ext cx="10335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3664" y="4469230"/>
            <a:ext cx="11364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Special Thanks to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Vtricks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7" descr="G:\vtricks 2019\logo\cropped-logo-spu-deepu-copy-1-1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05905" y="4927356"/>
            <a:ext cx="2481942" cy="111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7247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12191985" cy="6857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0" y="21696"/>
            <a:ext cx="788670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15290" y="1015868"/>
            <a:ext cx="9323615" cy="5206481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Introduction.</a:t>
            </a:r>
          </a:p>
          <a:p>
            <a:r>
              <a:rPr lang="en-US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Definition.</a:t>
            </a:r>
          </a:p>
          <a:p>
            <a:r>
              <a:rPr lang="en-US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Objectives.</a:t>
            </a:r>
          </a:p>
          <a:p>
            <a:r>
              <a:rPr lang="en-US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&amp; Proposed System.</a:t>
            </a:r>
          </a:p>
          <a:p>
            <a:r>
              <a:rPr lang="en-US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Methodology.</a:t>
            </a:r>
          </a:p>
          <a:p>
            <a:r>
              <a:rPr lang="en-US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Outcomes.</a:t>
            </a:r>
          </a:p>
          <a:p>
            <a:r>
              <a:rPr lang="en-US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</a:t>
            </a:r>
          </a:p>
          <a:p>
            <a:r>
              <a:rPr lang="en-US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References.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45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225" y="572368"/>
            <a:ext cx="788670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373225" y="1455576"/>
            <a:ext cx="11383346" cy="4982546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is an inter-disciplinary </a:t>
            </a:r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field.</a:t>
            </a:r>
          </a:p>
          <a:p>
            <a:pPr algn="just"/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scientific methods, processes, </a:t>
            </a:r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and system. 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the scientific study of Statistical 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odels &amp; Algorithms.</a:t>
            </a:r>
          </a:p>
          <a:p>
            <a:pPr algn="just"/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9" y="316495"/>
            <a:ext cx="3308168" cy="3308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ight Arrow 1"/>
          <p:cNvSpPr/>
          <p:nvPr/>
        </p:nvSpPr>
        <p:spPr>
          <a:xfrm>
            <a:off x="3657601" y="1662043"/>
            <a:ext cx="615056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54835" y="1670271"/>
            <a:ext cx="615056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92" y="586732"/>
            <a:ext cx="3187337" cy="2568634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9757922" y="3253102"/>
            <a:ext cx="431075" cy="624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891" y="3996810"/>
            <a:ext cx="3434430" cy="2509587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7139403" y="4859386"/>
            <a:ext cx="822960" cy="5094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04" y="3877243"/>
            <a:ext cx="5756909" cy="2748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87" y="637430"/>
            <a:ext cx="3080695" cy="25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4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7623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6814" y="67709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814" y="1474427"/>
            <a:ext cx="111360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Spams can crash mail servers &amp; fill up hard drives.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Identity Theft.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e-mail message are missed and delayed.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Unwanted e-mails irritating internet connection.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Billions of dollars lost worldwide.</a:t>
            </a:r>
          </a:p>
        </p:txBody>
      </p:sp>
    </p:spTree>
    <p:extLst>
      <p:ext uri="{BB962C8B-B14F-4D97-AF65-F5344CB8AC3E}">
        <p14:creationId xmlns:p14="http://schemas.microsoft.com/office/powerpoint/2010/main" val="3269604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814" y="1504227"/>
            <a:ext cx="111360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870" y="1286722"/>
            <a:ext cx="111687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give knowledge to the user about the fake e-mails &amp; relevant e-mails.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classify that mail spam or not.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Fig 1:-Email Spam Detection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owchart: Terminator 5"/>
          <p:cNvSpPr/>
          <p:nvPr/>
        </p:nvSpPr>
        <p:spPr>
          <a:xfrm>
            <a:off x="440870" y="4026052"/>
            <a:ext cx="2873830" cy="80010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Email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>
            <a:off x="3314700" y="4426102"/>
            <a:ext cx="14695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lowchart: Magnetic Disk 12"/>
          <p:cNvSpPr/>
          <p:nvPr/>
        </p:nvSpPr>
        <p:spPr>
          <a:xfrm>
            <a:off x="4784270" y="3673929"/>
            <a:ext cx="2302329" cy="1376211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Spam Classifier System</a:t>
            </a:r>
            <a:endParaRPr lang="en-US" sz="2400" dirty="0"/>
          </a:p>
        </p:txBody>
      </p:sp>
      <p:sp>
        <p:nvSpPr>
          <p:cNvPr id="15" name="Flowchart: Terminator 14"/>
          <p:cNvSpPr/>
          <p:nvPr/>
        </p:nvSpPr>
        <p:spPr>
          <a:xfrm>
            <a:off x="8343900" y="2674620"/>
            <a:ext cx="2522764" cy="816429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lowchart: Terminator 16"/>
          <p:cNvSpPr/>
          <p:nvPr/>
        </p:nvSpPr>
        <p:spPr>
          <a:xfrm>
            <a:off x="8343900" y="5355638"/>
            <a:ext cx="2522764" cy="816429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 Spam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>
            <a:stCxn id="13" idx="4"/>
          </p:cNvCxnSpPr>
          <p:nvPr/>
        </p:nvCxnSpPr>
        <p:spPr>
          <a:xfrm flipV="1">
            <a:off x="7086599" y="3176463"/>
            <a:ext cx="1257301" cy="1185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4"/>
            <a:endCxn id="17" idx="1"/>
          </p:cNvCxnSpPr>
          <p:nvPr/>
        </p:nvCxnSpPr>
        <p:spPr>
          <a:xfrm>
            <a:off x="7086599" y="4362035"/>
            <a:ext cx="1257301" cy="1401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50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442" y="517281"/>
            <a:ext cx="1033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&amp; Proposed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0441" y="1316272"/>
            <a:ext cx="1113608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lphaLcParenR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System:-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has become one of the most important forms of communication</a:t>
            </a:r>
            <a:r>
              <a:rPr lang="en-US" sz="2400" dirty="0" smtClean="0"/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 in spam emails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 websites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malware or phishing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schemes.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lphaLcParenR" startAt="2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System:-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to determine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existence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common keywords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spam.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Email Filtering.</a:t>
            </a: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Advantages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Blocking Spam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Quarantining Spam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Spam</a:t>
            </a:r>
          </a:p>
          <a:p>
            <a:pPr algn="just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8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0678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814" y="1504227"/>
            <a:ext cx="111360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714" y="1423993"/>
            <a:ext cx="11285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    Fig 2:- Building Model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071032" y="5079379"/>
            <a:ext cx="1943101" cy="1486733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Gathering Data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14133" y="5909733"/>
            <a:ext cx="5133824" cy="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Flowchart: Terminator 8"/>
          <p:cNvSpPr/>
          <p:nvPr/>
        </p:nvSpPr>
        <p:spPr>
          <a:xfrm>
            <a:off x="8147957" y="5663871"/>
            <a:ext cx="2955472" cy="672448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Data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9625692" y="5079379"/>
            <a:ext cx="8165" cy="584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Flowchart: Terminator 11"/>
          <p:cNvSpPr/>
          <p:nvPr/>
        </p:nvSpPr>
        <p:spPr>
          <a:xfrm>
            <a:off x="8156119" y="4376140"/>
            <a:ext cx="2955472" cy="703239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9625692" y="3648681"/>
            <a:ext cx="0" cy="727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Flowchart: Terminator 15"/>
          <p:cNvSpPr/>
          <p:nvPr/>
        </p:nvSpPr>
        <p:spPr>
          <a:xfrm>
            <a:off x="8221434" y="2965500"/>
            <a:ext cx="2824843" cy="68318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Giving insights from model results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9625692" y="2329132"/>
            <a:ext cx="0" cy="626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Flowchart: Terminator 17"/>
          <p:cNvSpPr/>
          <p:nvPr/>
        </p:nvSpPr>
        <p:spPr>
          <a:xfrm>
            <a:off x="8278586" y="1645951"/>
            <a:ext cx="2824843" cy="68318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lowchart: Terminator 22"/>
          <p:cNvSpPr/>
          <p:nvPr/>
        </p:nvSpPr>
        <p:spPr>
          <a:xfrm>
            <a:off x="2821577" y="1645951"/>
            <a:ext cx="2444689" cy="68318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83200" y="1987541"/>
            <a:ext cx="29953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>
          <a:xfrm>
            <a:off x="280004" y="5702135"/>
            <a:ext cx="713619" cy="41519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99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6" grpId="0" animBg="1"/>
      <p:bldP spid="18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15" y="-33749"/>
            <a:ext cx="12191985" cy="6857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442" y="517281"/>
            <a:ext cx="1033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814" y="1504227"/>
            <a:ext cx="111360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441" y="1286722"/>
            <a:ext cx="123688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Preprocessing:-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Lemmatization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Removal of Stop Word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Fig 3:- Document Preprocessing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74" y="3146917"/>
            <a:ext cx="6479177" cy="318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27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8308</TotalTime>
  <Words>531</Words>
  <Application>Microsoft Office PowerPoint</Application>
  <PresentationFormat>Widescreen</PresentationFormat>
  <Paragraphs>315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DON BOSCO INSTITUTE OF TECHNOLOGY</vt:lpstr>
      <vt:lpstr>Contents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 Presentation Title</dc:title>
  <dc:creator>SlideModel</dc:creator>
  <cp:lastModifiedBy>Admin</cp:lastModifiedBy>
  <cp:revision>139</cp:revision>
  <dcterms:created xsi:type="dcterms:W3CDTF">2017-05-04T18:34:42Z</dcterms:created>
  <dcterms:modified xsi:type="dcterms:W3CDTF">2020-09-06T13:23:11Z</dcterms:modified>
</cp:coreProperties>
</file>